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8" d="100"/>
          <a:sy n="78" d="100"/>
        </p:scale>
        <p:origin x="-1692" y="14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1ECCA-72B3-465B-8D73-AA30263F868D}" type="datetimeFigureOut">
              <a:rPr lang="ru-RU" smtClean="0"/>
              <a:pPr/>
              <a:t>08.05.2023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5677A-15C7-457C-817A-34FE0EAE7E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1ECCA-72B3-465B-8D73-AA30263F868D}" type="datetimeFigureOut">
              <a:rPr lang="ru-RU" smtClean="0"/>
              <a:pPr/>
              <a:t>08.05.2023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5677A-15C7-457C-817A-34FE0EAE7E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1ECCA-72B3-465B-8D73-AA30263F868D}" type="datetimeFigureOut">
              <a:rPr lang="ru-RU" smtClean="0"/>
              <a:pPr/>
              <a:t>08.05.2023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5677A-15C7-457C-817A-34FE0EAE7E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1ECCA-72B3-465B-8D73-AA30263F868D}" type="datetimeFigureOut">
              <a:rPr lang="ru-RU" smtClean="0"/>
              <a:pPr/>
              <a:t>08.05.2023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5677A-15C7-457C-817A-34FE0EAE7E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1ECCA-72B3-465B-8D73-AA30263F868D}" type="datetimeFigureOut">
              <a:rPr lang="ru-RU" smtClean="0"/>
              <a:pPr/>
              <a:t>08.05.2023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5677A-15C7-457C-817A-34FE0EAE7E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1ECCA-72B3-465B-8D73-AA30263F868D}" type="datetimeFigureOut">
              <a:rPr lang="ru-RU" smtClean="0"/>
              <a:pPr/>
              <a:t>08.05.2023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5677A-15C7-457C-817A-34FE0EAE7E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1ECCA-72B3-465B-8D73-AA30263F868D}" type="datetimeFigureOut">
              <a:rPr lang="ru-RU" smtClean="0"/>
              <a:pPr/>
              <a:t>08.05.2023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5677A-15C7-457C-817A-34FE0EAE7E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1ECCA-72B3-465B-8D73-AA30263F868D}" type="datetimeFigureOut">
              <a:rPr lang="ru-RU" smtClean="0"/>
              <a:pPr/>
              <a:t>08.05.2023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5677A-15C7-457C-817A-34FE0EAE7E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1ECCA-72B3-465B-8D73-AA30263F868D}" type="datetimeFigureOut">
              <a:rPr lang="ru-RU" smtClean="0"/>
              <a:pPr/>
              <a:t>08.05.2023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5677A-15C7-457C-817A-34FE0EAE7E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1ECCA-72B3-465B-8D73-AA30263F868D}" type="datetimeFigureOut">
              <a:rPr lang="ru-RU" smtClean="0"/>
              <a:pPr/>
              <a:t>08.05.2023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5677A-15C7-457C-817A-34FE0EAE7E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1ECCA-72B3-465B-8D73-AA30263F868D}" type="datetimeFigureOut">
              <a:rPr lang="ru-RU" smtClean="0"/>
              <a:pPr/>
              <a:t>08.05.2023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5677A-15C7-457C-817A-34FE0EAE7E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1ECCA-72B3-465B-8D73-AA30263F868D}" type="datetimeFigureOut">
              <a:rPr lang="ru-RU" smtClean="0"/>
              <a:pPr/>
              <a:t>08.05.2023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5677A-15C7-457C-817A-34FE0EAE7ED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&#1089;&#1077;&#1084;&#1100;&#1078;&#1077;&#1084;&#1095;&#1091;&#1078;&#1080;&#1085;.&#1088;&#1092;/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&#1074;&#1077;&#1082;&#1090;&#1072;&#1090;&#1072;&#1088;&#1089;&#1090;&#1072;&#1085;&#1072;.&#1088;&#1092;/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604" y="571472"/>
            <a:ext cx="5929354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b="1" u="sng" cap="all" dirty="0" smtClean="0"/>
              <a:t>QR </a:t>
            </a:r>
            <a:r>
              <a:rPr lang="ru-RU" sz="1600" b="1" u="sng" cap="all" dirty="0" smtClean="0"/>
              <a:t> код   на  ЦИКЛ  ТЕЛЕПЕРЕДАЧ  </a:t>
            </a:r>
            <a:r>
              <a:rPr lang="ru-RU" sz="1600" b="1" u="sng" cap="all" dirty="0" smtClean="0"/>
              <a:t>ДЛЯ ДЕТЕЙ ДОШКОЛЬНОГО ВОЗРАСТА </a:t>
            </a:r>
            <a:r>
              <a:rPr lang="ru-RU" sz="1600" b="1" u="sng" cap="all" dirty="0" smtClean="0"/>
              <a:t> “</a:t>
            </a:r>
            <a:r>
              <a:rPr lang="ru-RU" sz="1600" b="1" u="sng" cap="all" dirty="0" smtClean="0"/>
              <a:t>ӘКИЯТ ИЛЕНДӘ»</a:t>
            </a:r>
            <a:endParaRPr lang="ru-RU" sz="1600" b="1" u="sng" cap="all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7166" y="1285852"/>
            <a:ext cx="60007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smtClean="0"/>
              <a:t>Познавательно-развлекательная программа для малышей от 3 до 7 лет.</a:t>
            </a:r>
            <a:endParaRPr lang="ru-RU" sz="1400" i="1" dirty="0"/>
          </a:p>
        </p:txBody>
      </p:sp>
      <p:pic>
        <p:nvPicPr>
          <p:cNvPr id="23554" name="Picture 2" descr="C:\Users\Ильнар\Downloads\e1e6325ed898f150dcc0526dacbab0f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10" y="1571604"/>
            <a:ext cx="1800000" cy="1800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604" y="1714480"/>
            <a:ext cx="20840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cap="all" dirty="0" smtClean="0"/>
              <a:t>“ӘКИЯТ ИЛЕНДӘ</a:t>
            </a:r>
            <a:r>
              <a:rPr lang="ru-RU" sz="1600" b="1" cap="all" dirty="0" smtClean="0"/>
              <a:t>»</a:t>
            </a:r>
          </a:p>
          <a:p>
            <a:r>
              <a:rPr lang="ru-RU" sz="1600" b="1" cap="all" dirty="0" smtClean="0"/>
              <a:t>(«В стране  сказки»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2852" y="3357554"/>
            <a:ext cx="4714908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smtClean="0">
                <a:hlinkClick r:id="rId3"/>
              </a:rPr>
              <a:t>QR </a:t>
            </a:r>
            <a:r>
              <a:rPr lang="ru-RU" sz="1600" b="1" dirty="0" smtClean="0">
                <a:hlinkClick r:id="rId3"/>
              </a:rPr>
              <a:t>код  . Книга</a:t>
            </a:r>
            <a:r>
              <a:rPr lang="ru-RU" sz="1600" b="1" dirty="0" smtClean="0">
                <a:hlinkClick r:id="rId3"/>
              </a:rPr>
              <a:t>, мультфильм «Семь жемчужин»</a:t>
            </a:r>
            <a:endParaRPr lang="ru-RU" sz="16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7166" y="3786182"/>
            <a:ext cx="357190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Полнометражный анимационный фильм на русском, татарском и английском </a:t>
            </a:r>
            <a:r>
              <a:rPr lang="ru-RU" sz="1400" dirty="0" smtClean="0"/>
              <a:t>языках.</a:t>
            </a:r>
            <a:r>
              <a:rPr lang="ru-RU" sz="1400" dirty="0" smtClean="0"/>
              <a:t> Дорогой друг! </a:t>
            </a:r>
            <a:endParaRPr lang="ru-RU" sz="1400" dirty="0" smtClean="0"/>
          </a:p>
          <a:p>
            <a:r>
              <a:rPr lang="ru-RU" sz="1400" dirty="0" smtClean="0"/>
              <a:t>Эта </a:t>
            </a:r>
            <a:r>
              <a:rPr lang="ru-RU" sz="1400" dirty="0" smtClean="0"/>
              <a:t>книга – твоя возможность поучаствовать в увлекательном путешествии вместе с Романом и </a:t>
            </a:r>
            <a:r>
              <a:rPr lang="ru-RU" sz="1400" dirty="0" err="1" smtClean="0"/>
              <a:t>Зулейхой</a:t>
            </a:r>
            <a:r>
              <a:rPr lang="ru-RU" sz="1400" dirty="0" smtClean="0"/>
              <a:t>, двумя друзьями, обожающими приключения и отлично знающими историю родного края.</a:t>
            </a:r>
            <a:endParaRPr lang="ru-RU" sz="1400" dirty="0" smtClean="0"/>
          </a:p>
          <a:p>
            <a:endParaRPr lang="ru-RU" dirty="0"/>
          </a:p>
        </p:txBody>
      </p:sp>
      <p:pic>
        <p:nvPicPr>
          <p:cNvPr id="23555" name="Picture 3" descr="C:\Users\Ильнар\Downloads\34d7550d386b7f922ff90dd0f53368f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60" y="3500430"/>
            <a:ext cx="1800000" cy="1800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714356" y="0"/>
            <a:ext cx="55034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Monotype Corsiva" pitchFamily="66" charset="0"/>
              </a:rPr>
              <a:t>QR  </a:t>
            </a:r>
            <a:r>
              <a:rPr lang="ru-RU" sz="2800" b="1" dirty="0" smtClean="0">
                <a:latin typeface="Monotype Corsiva" pitchFamily="66" charset="0"/>
              </a:rPr>
              <a:t> коды   на  ОНЛАЙН   РЕСУРСЫ </a:t>
            </a:r>
            <a:endParaRPr lang="ru-RU" sz="2800" b="1" dirty="0">
              <a:latin typeface="Monotype Corsiva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5728" y="5786446"/>
            <a:ext cx="342900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1600" b="1" u="sng" dirty="0" smtClean="0"/>
              <a:t>ДЕТСКАЯ МУЛЬТИМЕДИЙНАЯ БИБЛИОТЕКА</a:t>
            </a:r>
            <a:endParaRPr lang="ru-RU" sz="1600" b="1" u="sng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57166" y="6429388"/>
            <a:ext cx="3429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/>
              <a:t>Татарские сказки и произведения татарских писателей в </a:t>
            </a:r>
            <a:r>
              <a:rPr lang="ru-RU" sz="1400" dirty="0" err="1" smtClean="0"/>
              <a:t>мультимедийной</a:t>
            </a:r>
            <a:r>
              <a:rPr lang="ru-RU" sz="1400" dirty="0" smtClean="0"/>
              <a:t> звуковой иллюстрированной форме</a:t>
            </a:r>
            <a:endParaRPr lang="ru-RU" sz="1400" dirty="0"/>
          </a:p>
        </p:txBody>
      </p:sp>
      <p:pic>
        <p:nvPicPr>
          <p:cNvPr id="23556" name="Picture 4" descr="C:\Users\Ильнар\Downloads\fde8986d066f17f99e0f722b88d66ad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9066" y="5286380"/>
            <a:ext cx="1800000" cy="180000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285728" y="7786710"/>
            <a:ext cx="3429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/>
              <a:t>На сайте </a:t>
            </a:r>
            <a:r>
              <a:rPr lang="ru-RU" sz="1400" b="1" dirty="0" err="1" smtClean="0"/>
              <a:t>вектатарстана</a:t>
            </a:r>
            <a:r>
              <a:rPr lang="ru-RU" sz="1400" dirty="0" err="1" smtClean="0"/>
              <a:t>.</a:t>
            </a:r>
            <a:r>
              <a:rPr lang="ru-RU" sz="1400" b="1" dirty="0" err="1" smtClean="0"/>
              <a:t>рф</a:t>
            </a:r>
            <a:r>
              <a:rPr lang="ru-RU" sz="1400" dirty="0" smtClean="0"/>
              <a:t> можно посмотреть все мультфильмы и фото, узнать о новостях, событиях, встречах и мероприятиях, которые проходили в нашей республике в рамках проекта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00042" y="7286644"/>
            <a:ext cx="2071465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u="sng" dirty="0" smtClean="0">
                <a:hlinkClick r:id="rId6"/>
              </a:rPr>
              <a:t>«Век Татарстана»</a:t>
            </a:r>
            <a:endParaRPr lang="ru-RU" sz="2000" u="sng" dirty="0"/>
          </a:p>
        </p:txBody>
      </p:sp>
      <p:pic>
        <p:nvPicPr>
          <p:cNvPr id="17" name="Picture 2" descr="C:\Users\Ильнар\Downloads\02965b6bcaf13ec8379122a7e5f9aee2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6256" y="7143768"/>
            <a:ext cx="1800000" cy="18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52" y="285720"/>
            <a:ext cx="42148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5."</a:t>
            </a:r>
            <a:r>
              <a:rPr lang="ru-RU" b="1" i="1" dirty="0" err="1" smtClean="0"/>
              <a:t>Аю</a:t>
            </a:r>
            <a:r>
              <a:rPr lang="ru-RU" b="1" i="1" dirty="0" smtClean="0"/>
              <a:t>  </a:t>
            </a:r>
            <a:r>
              <a:rPr lang="ru-RU" b="1" i="1" dirty="0" err="1" smtClean="0"/>
              <a:t>баласы</a:t>
            </a:r>
            <a:r>
              <a:rPr lang="ru-RU" b="1" i="1" dirty="0" smtClean="0"/>
              <a:t>  </a:t>
            </a:r>
            <a:r>
              <a:rPr lang="ru-RU" b="1" i="1" dirty="0" err="1" smtClean="0"/>
              <a:t>дөнья  белән таныша</a:t>
            </a:r>
            <a:r>
              <a:rPr lang="ru-RU" b="1" i="1" dirty="0" smtClean="0"/>
              <a:t>»</a:t>
            </a:r>
            <a:r>
              <a:rPr lang="ru-RU" dirty="0" smtClean="0"/>
              <a:t> </a:t>
            </a:r>
            <a:r>
              <a:rPr lang="ru-RU" b="1" i="1" dirty="0" smtClean="0"/>
              <a:t>«</a:t>
            </a:r>
            <a:r>
              <a:rPr lang="ru-RU" b="1" i="1" dirty="0" err="1" smtClean="0"/>
              <a:t>Медвеженок</a:t>
            </a:r>
            <a:r>
              <a:rPr lang="ru-RU" b="1" i="1" dirty="0" smtClean="0"/>
              <a:t>  </a:t>
            </a:r>
            <a:r>
              <a:rPr lang="ru-RU" b="1" i="1" dirty="0" smtClean="0"/>
              <a:t>знакомится с </a:t>
            </a:r>
            <a:r>
              <a:rPr lang="ru-RU" b="1" i="1" dirty="0" smtClean="0"/>
              <a:t>миром»</a:t>
            </a:r>
          </a:p>
          <a:p>
            <a:r>
              <a:rPr lang="ru-RU" b="1" i="1" dirty="0" smtClean="0"/>
              <a:t> </a:t>
            </a:r>
            <a:endParaRPr lang="ru-RU" b="1" i="1" dirty="0"/>
          </a:p>
        </p:txBody>
      </p:sp>
      <p:pic>
        <p:nvPicPr>
          <p:cNvPr id="21506" name="Picture 2" descr="C:\Users\Ильнар\Downloads\fa1a29c7b6a7ef6248c9917dea68d15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84" y="142844"/>
            <a:ext cx="1800000" cy="1800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8" y="2214546"/>
            <a:ext cx="26727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6. "</a:t>
            </a:r>
            <a:r>
              <a:rPr lang="ru-RU" b="1" i="1" dirty="0" err="1" smtClean="0"/>
              <a:t>Юмарт</a:t>
            </a:r>
            <a:r>
              <a:rPr lang="ru-RU" b="1" i="1" dirty="0" smtClean="0"/>
              <a:t>  </a:t>
            </a:r>
            <a:r>
              <a:rPr lang="ru-RU" b="1" i="1" dirty="0" err="1" smtClean="0"/>
              <a:t>аю</a:t>
            </a:r>
            <a:r>
              <a:rPr lang="ru-RU" b="1" i="1" dirty="0" smtClean="0"/>
              <a:t>»</a:t>
            </a:r>
          </a:p>
          <a:p>
            <a:r>
              <a:rPr lang="ru-RU" b="1" i="1" dirty="0" smtClean="0"/>
              <a:t>(«Щедрый медведь»)</a:t>
            </a:r>
          </a:p>
        </p:txBody>
      </p:sp>
      <p:pic>
        <p:nvPicPr>
          <p:cNvPr id="21507" name="Picture 3" descr="C:\Users\Ильнар\Downloads\5a7b7b0cc8e7dde56bddf00735bd9aa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96" y="1785918"/>
            <a:ext cx="1800000" cy="1800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85728" y="4000496"/>
            <a:ext cx="4357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7."Батыр </a:t>
            </a:r>
            <a:r>
              <a:rPr lang="ru-RU" b="1" i="1" dirty="0" err="1" smtClean="0"/>
              <a:t>Мияу</a:t>
            </a:r>
            <a:r>
              <a:rPr lang="ru-RU" b="1" i="1" dirty="0" smtClean="0"/>
              <a:t> </a:t>
            </a:r>
            <a:r>
              <a:rPr lang="ru-RU" b="1" i="1" dirty="0" err="1" smtClean="0"/>
              <a:t>һәм куркак</a:t>
            </a:r>
            <a:r>
              <a:rPr lang="ru-RU" b="1" i="1" dirty="0" smtClean="0"/>
              <a:t> </a:t>
            </a:r>
            <a:r>
              <a:rPr lang="ru-RU" b="1" i="1" dirty="0" err="1" smtClean="0"/>
              <a:t>Куянкай</a:t>
            </a:r>
            <a:r>
              <a:rPr lang="ru-RU" b="1" i="1" dirty="0" smtClean="0"/>
              <a:t>" </a:t>
            </a:r>
            <a:endParaRPr lang="ru-RU" b="1" i="1" dirty="0" smtClean="0"/>
          </a:p>
          <a:p>
            <a:r>
              <a:rPr lang="ru-RU" b="1" i="1" dirty="0" smtClean="0"/>
              <a:t>(«Смелая </a:t>
            </a:r>
            <a:r>
              <a:rPr lang="ru-RU" b="1" i="1" dirty="0" err="1" smtClean="0"/>
              <a:t>Мияу</a:t>
            </a:r>
            <a:r>
              <a:rPr lang="ru-RU" b="1" i="1" dirty="0" smtClean="0"/>
              <a:t>  и трусливый </a:t>
            </a:r>
            <a:r>
              <a:rPr lang="ru-RU" b="1" i="1" dirty="0" err="1" smtClean="0"/>
              <a:t>Зайченок</a:t>
            </a:r>
            <a:r>
              <a:rPr lang="ru-RU" b="1" i="1" dirty="0" smtClean="0"/>
              <a:t>»)</a:t>
            </a:r>
            <a:endParaRPr lang="ru-RU" dirty="0"/>
          </a:p>
        </p:txBody>
      </p:sp>
      <p:pic>
        <p:nvPicPr>
          <p:cNvPr id="21508" name="Picture 4" descr="C:\Users\Ильнар\Downloads\6ff05a4224bd02cd84ff433488e2ee2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8" y="3428992"/>
            <a:ext cx="1800000" cy="1800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85728" y="6143636"/>
            <a:ext cx="38175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AutoNum type="arabicPeriod" startAt="8"/>
            </a:pPr>
            <a:r>
              <a:rPr lang="ru-RU" b="1" i="1" dirty="0" err="1" smtClean="0"/>
              <a:t>"Көчлеләр,кыюлар</a:t>
            </a:r>
            <a:r>
              <a:rPr lang="ru-RU" b="1" i="1" dirty="0" err="1" smtClean="0"/>
              <a:t>, </a:t>
            </a:r>
            <a:r>
              <a:rPr lang="ru-RU" b="1" i="1" dirty="0" err="1" smtClean="0"/>
              <a:t>җитезләр»</a:t>
            </a:r>
            <a:r>
              <a:rPr lang="ru-RU" dirty="0" smtClean="0"/>
              <a:t> </a:t>
            </a:r>
            <a:endParaRPr lang="ru-RU" dirty="0" smtClean="0"/>
          </a:p>
          <a:p>
            <a:pPr marL="342900" indent="-342900"/>
            <a:r>
              <a:rPr lang="ru-RU" b="1" i="1" dirty="0" smtClean="0"/>
              <a:t>(</a:t>
            </a:r>
            <a:r>
              <a:rPr lang="ru-RU" b="1" i="1" dirty="0" smtClean="0"/>
              <a:t>«</a:t>
            </a:r>
            <a:r>
              <a:rPr lang="ru-RU" b="1" i="1" dirty="0" smtClean="0"/>
              <a:t>Сильные, смелые, </a:t>
            </a:r>
            <a:r>
              <a:rPr lang="ru-RU" b="1" i="1" dirty="0" smtClean="0"/>
              <a:t>ловкие»)</a:t>
            </a:r>
          </a:p>
          <a:p>
            <a:pPr marL="342900" indent="-342900"/>
            <a:endParaRPr lang="ru-RU" dirty="0"/>
          </a:p>
        </p:txBody>
      </p:sp>
      <p:pic>
        <p:nvPicPr>
          <p:cNvPr id="21509" name="Picture 5" descr="C:\Users\Ильнар\Downloads\1b917bb1aeb530b1bf2a889f8722f58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56" y="5357818"/>
            <a:ext cx="1800000" cy="180000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14290" y="8072462"/>
            <a:ext cx="45720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9. </a:t>
            </a:r>
            <a:r>
              <a:rPr lang="ru-RU" b="1" i="1" dirty="0" err="1" smtClean="0"/>
              <a:t>"Җәнлекләр </a:t>
            </a:r>
            <a:r>
              <a:rPr lang="ru-RU" b="1" i="1" dirty="0" smtClean="0"/>
              <a:t>спорт </a:t>
            </a:r>
            <a:r>
              <a:rPr lang="ru-RU" b="1" i="1" dirty="0" err="1" smtClean="0"/>
              <a:t>бәйрәмендә</a:t>
            </a:r>
            <a:r>
              <a:rPr lang="ru-RU" b="1" i="1" dirty="0" smtClean="0"/>
              <a:t>" </a:t>
            </a:r>
            <a:endParaRPr lang="ru-RU" b="1" i="1" dirty="0" smtClean="0"/>
          </a:p>
          <a:p>
            <a:r>
              <a:rPr lang="ru-RU" b="1" i="1" dirty="0" smtClean="0"/>
              <a:t>(«Звери на спортивном празднике»</a:t>
            </a:r>
            <a:endParaRPr lang="ru-RU" dirty="0"/>
          </a:p>
        </p:txBody>
      </p:sp>
      <p:pic>
        <p:nvPicPr>
          <p:cNvPr id="21510" name="Picture 6" descr="C:\Users\Ильнар\Downloads\a7f5b4f5b671a03a5dcd5a2c143d46c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6256" y="7215206"/>
            <a:ext cx="1800000" cy="18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90" y="357158"/>
            <a:ext cx="44079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9. "</a:t>
            </a:r>
            <a:r>
              <a:rPr lang="ru-RU" b="1" i="1" dirty="0" err="1" smtClean="0"/>
              <a:t>Акбай</a:t>
            </a:r>
            <a:r>
              <a:rPr lang="ru-RU" b="1" i="1" dirty="0" smtClean="0"/>
              <a:t> </a:t>
            </a:r>
            <a:r>
              <a:rPr lang="ru-RU" b="1" i="1" dirty="0" smtClean="0"/>
              <a:t> </a:t>
            </a:r>
            <a:r>
              <a:rPr lang="ru-RU" b="1" i="1" dirty="0" err="1" smtClean="0"/>
              <a:t>туган</a:t>
            </a:r>
            <a:r>
              <a:rPr lang="ru-RU" b="1" i="1" dirty="0" smtClean="0"/>
              <a:t>  </a:t>
            </a:r>
            <a:r>
              <a:rPr lang="ru-RU" b="1" i="1" dirty="0" err="1" smtClean="0"/>
              <a:t>көнгә  әзерләнә</a:t>
            </a:r>
            <a:r>
              <a:rPr lang="ru-RU" b="1" i="1" dirty="0" err="1" smtClean="0"/>
              <a:t>"</a:t>
            </a:r>
            <a:r>
              <a:rPr lang="ru-RU" b="1" i="1" dirty="0" smtClean="0"/>
              <a:t> </a:t>
            </a:r>
            <a:endParaRPr lang="ru-RU" b="1" i="1" dirty="0" smtClean="0"/>
          </a:p>
          <a:p>
            <a:r>
              <a:rPr lang="ru-RU" b="1" i="1" dirty="0" smtClean="0"/>
              <a:t>(«</a:t>
            </a:r>
            <a:r>
              <a:rPr lang="ru-RU" b="1" i="1" dirty="0" err="1" smtClean="0"/>
              <a:t>Акбай</a:t>
            </a:r>
            <a:r>
              <a:rPr lang="ru-RU" b="1" i="1" dirty="0" smtClean="0"/>
              <a:t>   готовится  на день рождение»</a:t>
            </a:r>
            <a:endParaRPr lang="ru-RU" dirty="0"/>
          </a:p>
        </p:txBody>
      </p:sp>
      <p:pic>
        <p:nvPicPr>
          <p:cNvPr id="22530" name="Picture 2" descr="C:\Users\Ильнар\Downloads\a7f5b4f5b671a03a5dcd5a2c143d46c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84" y="214282"/>
            <a:ext cx="1800000" cy="1800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604" y="2214546"/>
            <a:ext cx="316420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10."Урман </a:t>
            </a:r>
            <a:r>
              <a:rPr lang="ru-RU" b="1" i="1" dirty="0" err="1" smtClean="0"/>
              <a:t>китапханәсендә</a:t>
            </a:r>
            <a:r>
              <a:rPr lang="ru-RU" b="1" i="1" dirty="0" smtClean="0"/>
              <a:t>»</a:t>
            </a:r>
            <a:r>
              <a:rPr lang="ru-RU" b="1" dirty="0" smtClean="0"/>
              <a:t> </a:t>
            </a:r>
            <a:endParaRPr lang="ru-RU" b="1" dirty="0" smtClean="0"/>
          </a:p>
          <a:p>
            <a:r>
              <a:rPr lang="ru-RU" b="1" dirty="0" smtClean="0"/>
              <a:t>(</a:t>
            </a:r>
            <a:r>
              <a:rPr lang="ru-RU" b="1" dirty="0" smtClean="0"/>
              <a:t>«</a:t>
            </a:r>
            <a:r>
              <a:rPr lang="ru-RU" b="1" dirty="0" smtClean="0"/>
              <a:t>В </a:t>
            </a:r>
            <a:r>
              <a:rPr lang="ru-RU" b="1" dirty="0" smtClean="0"/>
              <a:t>лесной </a:t>
            </a:r>
            <a:r>
              <a:rPr lang="ru-RU" b="1" dirty="0" smtClean="0"/>
              <a:t>библиотеке</a:t>
            </a:r>
            <a:r>
              <a:rPr lang="ru-RU" b="1" dirty="0" smtClean="0"/>
              <a:t>»)</a:t>
            </a:r>
            <a:endParaRPr lang="ru-RU" b="1" i="1" dirty="0" smtClean="0"/>
          </a:p>
          <a:p>
            <a:r>
              <a:rPr lang="ru-RU" b="1" i="1" dirty="0" smtClean="0"/>
              <a:t> </a:t>
            </a:r>
            <a:endParaRPr lang="ru-RU" dirty="0"/>
          </a:p>
        </p:txBody>
      </p:sp>
      <p:pic>
        <p:nvPicPr>
          <p:cNvPr id="22531" name="Picture 3" descr="C:\Users\Ильнар\Downloads\03022657383267fdf3b29d01d011c45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52" y="2214546"/>
            <a:ext cx="1800000" cy="1800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85728" y="4572000"/>
            <a:ext cx="22441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11. "</a:t>
            </a:r>
            <a:r>
              <a:rPr lang="ru-RU" b="1" i="1" dirty="0" err="1" smtClean="0"/>
              <a:t>Шаян</a:t>
            </a:r>
            <a:r>
              <a:rPr lang="ru-RU" b="1" i="1" dirty="0" smtClean="0"/>
              <a:t>  </a:t>
            </a:r>
            <a:r>
              <a:rPr lang="ru-RU" b="1" i="1" dirty="0" err="1" smtClean="0"/>
              <a:t>кошлар</a:t>
            </a:r>
            <a:r>
              <a:rPr lang="ru-RU" b="1" i="1" dirty="0" smtClean="0"/>
              <a:t>"</a:t>
            </a:r>
            <a:r>
              <a:rPr lang="ru-RU" i="1" u="sng" dirty="0" smtClean="0"/>
              <a:t> </a:t>
            </a:r>
            <a:endParaRPr lang="ru-RU" i="1" u="sng" dirty="0" smtClean="0"/>
          </a:p>
          <a:p>
            <a:r>
              <a:rPr lang="ru-RU" b="1" i="1" dirty="0" smtClean="0"/>
              <a:t>(</a:t>
            </a:r>
            <a:r>
              <a:rPr lang="ru-RU" b="1" i="1" dirty="0" smtClean="0"/>
              <a:t> </a:t>
            </a:r>
            <a:r>
              <a:rPr lang="ru-RU" b="1" i="1" dirty="0" smtClean="0"/>
              <a:t>"Веселые </a:t>
            </a:r>
            <a:r>
              <a:rPr lang="ru-RU" b="1" i="1" dirty="0" smtClean="0"/>
              <a:t>птицы»)</a:t>
            </a:r>
            <a:endParaRPr lang="ru-RU" b="1" i="1" dirty="0"/>
          </a:p>
        </p:txBody>
      </p:sp>
      <p:pic>
        <p:nvPicPr>
          <p:cNvPr id="22532" name="Picture 4" descr="C:\Users\Ильнар\Downloads\90693ec8d0f5adb2a99120b4bec4f80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82" y="4214810"/>
            <a:ext cx="1800000" cy="1800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00042" y="6572264"/>
            <a:ext cx="25889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12. "Кем </a:t>
            </a:r>
            <a:r>
              <a:rPr lang="ru-RU" b="1" i="1" dirty="0" err="1" smtClean="0"/>
              <a:t>нәрсә ярата</a:t>
            </a:r>
            <a:r>
              <a:rPr lang="ru-RU" b="1" i="1" dirty="0" smtClean="0"/>
              <a:t>?»</a:t>
            </a:r>
          </a:p>
          <a:p>
            <a:r>
              <a:rPr lang="ru-RU" b="1" i="1" dirty="0" smtClean="0"/>
              <a:t>(«Кто что </a:t>
            </a:r>
            <a:r>
              <a:rPr lang="ru-RU" b="1" i="1" smtClean="0"/>
              <a:t>любит?»)</a:t>
            </a:r>
            <a:r>
              <a:rPr lang="ru-RU" b="1" i="1" dirty="0" smtClean="0"/>
              <a:t> </a:t>
            </a:r>
            <a:endParaRPr lang="ru-RU" dirty="0"/>
          </a:p>
        </p:txBody>
      </p:sp>
      <p:pic>
        <p:nvPicPr>
          <p:cNvPr id="22533" name="Picture 5" descr="C:\Users\Ильнар\Downloads\b9f74efabf5c0530deeb02659b96abfb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9000" y="6429388"/>
            <a:ext cx="1800000" cy="18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0" y="142844"/>
            <a:ext cx="6453336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20" tIns="45720" rIns="9522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9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ar(--bs-font-sans-serif)"/>
                <a:ea typeface="Times New Roman" pitchFamily="18" charset="0"/>
                <a:cs typeface="Times New Roman" pitchFamily="18" charset="0"/>
              </a:rPr>
              <a:t>QR</a:t>
            </a:r>
            <a:r>
              <a:rPr kumimoji="0" lang="en-US" sz="19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var(--bs-font-sans-serif)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9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ar(--bs-font-sans-serif)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9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var(--bs-font-sans-serif)"/>
                <a:ea typeface="Times New Roman" pitchFamily="18" charset="0"/>
                <a:cs typeface="Times New Roman" pitchFamily="18" charset="0"/>
              </a:rPr>
              <a:t> коды </a:t>
            </a:r>
            <a:r>
              <a:rPr lang="ru-RU" sz="1900" b="1" dirty="0" smtClean="0">
                <a:solidFill>
                  <a:srgbClr val="FF0000"/>
                </a:solidFill>
                <a:latin typeface="var(--bs-font-sans-serif)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ar(--bs-font-sans-serif)"/>
                <a:ea typeface="Times New Roman" pitchFamily="18" charset="0"/>
                <a:cs typeface="Times New Roman" pitchFamily="18" charset="0"/>
              </a:rPr>
              <a:t>нимационным сюжетам</a:t>
            </a:r>
            <a:r>
              <a:rPr kumimoji="0" lang="ru-RU" sz="19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var(--bs-font-sans-serif)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ar(--bs-font-sans-serif)"/>
                <a:ea typeface="Times New Roman" pitchFamily="18" charset="0"/>
                <a:cs typeface="Times New Roman" pitchFamily="18" charset="0"/>
              </a:rPr>
              <a:t> к занятиям по обучению русскоязычных детей </a:t>
            </a:r>
            <a:r>
              <a:rPr kumimoji="0" lang="en-US" sz="19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ar(--bs-font-sans-serif)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ar(--bs-font-sans-serif)"/>
                <a:ea typeface="Times New Roman" pitchFamily="18" charset="0"/>
                <a:cs typeface="Times New Roman" pitchFamily="18" charset="0"/>
              </a:rPr>
              <a:t>средней</a:t>
            </a:r>
            <a:r>
              <a:rPr kumimoji="0" lang="ru-RU" sz="19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var(--bs-font-sans-serif)"/>
                <a:ea typeface="Times New Roman" pitchFamily="18" charset="0"/>
                <a:cs typeface="Times New Roman" pitchFamily="18" charset="0"/>
              </a:rPr>
              <a:t> группы с 4-5 лет   по 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ar(--bs-font-sans-serif)"/>
                <a:ea typeface="Times New Roman" pitchFamily="18" charset="0"/>
                <a:cs typeface="Times New Roman" pitchFamily="18" charset="0"/>
              </a:rPr>
              <a:t>татарскому языку  УМК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2656" y="1907704"/>
            <a:ext cx="32079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AutoNum type="arabicPeriod"/>
            </a:pPr>
            <a:r>
              <a:rPr lang="ru-RU" b="1" i="1" dirty="0" smtClean="0"/>
              <a:t>«</a:t>
            </a:r>
            <a:r>
              <a:rPr lang="ru-RU" b="1" i="1" dirty="0" err="1" smtClean="0"/>
              <a:t>Азат</a:t>
            </a:r>
            <a:r>
              <a:rPr lang="ru-RU" b="1" i="1" dirty="0" smtClean="0"/>
              <a:t> </a:t>
            </a:r>
            <a:r>
              <a:rPr lang="ru-RU" b="1" i="1" dirty="0"/>
              <a:t>кунак </a:t>
            </a:r>
            <a:r>
              <a:rPr lang="ru-RU" b="1" i="1" dirty="0" err="1"/>
              <a:t>чакыра</a:t>
            </a:r>
            <a:r>
              <a:rPr lang="ru-RU" b="1" i="1" dirty="0"/>
              <a:t>" </a:t>
            </a:r>
            <a:endParaRPr lang="ru-RU" b="1" i="1" dirty="0" smtClean="0"/>
          </a:p>
          <a:p>
            <a:pPr marL="457200" indent="-457200"/>
            <a:r>
              <a:rPr lang="ru-RU" b="1" i="1" dirty="0" smtClean="0"/>
              <a:t>(«</a:t>
            </a:r>
            <a:r>
              <a:rPr lang="ru-RU" b="1" i="1" dirty="0" err="1" smtClean="0"/>
              <a:t>Азат</a:t>
            </a:r>
            <a:r>
              <a:rPr lang="ru-RU" b="1" i="1" dirty="0" smtClean="0"/>
              <a:t> приглашает гостей»</a:t>
            </a:r>
            <a:endParaRPr lang="ru-RU" dirty="0"/>
          </a:p>
        </p:txBody>
      </p:sp>
      <p:pic>
        <p:nvPicPr>
          <p:cNvPr id="1026" name="Picture 2" descr="C:\Users\Ильнар\Downloads\YQR.jpeg"/>
          <p:cNvPicPr>
            <a:picLocks noChangeAspect="1" noChangeArrowheads="1"/>
          </p:cNvPicPr>
          <p:nvPr/>
        </p:nvPicPr>
        <p:blipFill>
          <a:blip r:embed="rId2"/>
          <a:srcRect l="7533" t="7533" r="9784" b="7028"/>
          <a:stretch>
            <a:fillRect/>
          </a:stretch>
        </p:blipFill>
        <p:spPr bwMode="auto">
          <a:xfrm>
            <a:off x="3571876" y="1142976"/>
            <a:ext cx="1916131" cy="1980000"/>
          </a:xfrm>
          <a:prstGeom prst="rect">
            <a:avLst/>
          </a:prstGeom>
          <a:noFill/>
        </p:spPr>
      </p:pic>
      <p:pic>
        <p:nvPicPr>
          <p:cNvPr id="1027" name="Picture 3" descr="C:\Users\Ильнар\Downloads\YQR.jpeg"/>
          <p:cNvPicPr>
            <a:picLocks noChangeAspect="1" noChangeArrowheads="1"/>
          </p:cNvPicPr>
          <p:nvPr/>
        </p:nvPicPr>
        <p:blipFill>
          <a:blip r:embed="rId2"/>
          <a:srcRect l="8006" t="5338" r="6583" b="6583"/>
          <a:stretch>
            <a:fillRect/>
          </a:stretch>
        </p:blipFill>
        <p:spPr bwMode="auto">
          <a:xfrm>
            <a:off x="3214686" y="3143240"/>
            <a:ext cx="1920017" cy="1980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5728" y="4071934"/>
            <a:ext cx="23246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2. </a:t>
            </a:r>
            <a:r>
              <a:rPr lang="ru-RU" b="1" i="1" dirty="0" err="1" smtClean="0"/>
              <a:t>«Безнеңкунаклар«</a:t>
            </a:r>
            <a:endParaRPr lang="ru-RU" b="1" i="1" dirty="0" smtClean="0"/>
          </a:p>
          <a:p>
            <a:r>
              <a:rPr lang="ru-RU" b="1" i="1" dirty="0" smtClean="0"/>
              <a:t>(«Наши  гости»)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7166" y="6000760"/>
            <a:ext cx="26372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3. «</a:t>
            </a:r>
            <a:r>
              <a:rPr lang="ru-RU" b="1" i="1" dirty="0" err="1" smtClean="0"/>
              <a:t>Карусельга</a:t>
            </a:r>
            <a:r>
              <a:rPr lang="ru-RU" b="1" i="1" dirty="0" smtClean="0"/>
              <a:t>  </a:t>
            </a:r>
            <a:r>
              <a:rPr lang="ru-RU" b="1" i="1" dirty="0" err="1" smtClean="0"/>
              <a:t>сәяхәт»</a:t>
            </a:r>
            <a:endParaRPr lang="ru-RU" b="1" i="1" dirty="0" smtClean="0"/>
          </a:p>
          <a:p>
            <a:r>
              <a:rPr lang="ru-RU" b="1" i="1" dirty="0" smtClean="0"/>
              <a:t>(« Поездка в карусель»)</a:t>
            </a:r>
            <a:endParaRPr lang="ru-RU" dirty="0"/>
          </a:p>
        </p:txBody>
      </p:sp>
      <p:pic>
        <p:nvPicPr>
          <p:cNvPr id="1028" name="Picture 4" descr="C:\Users\Ильнар\Downloads\YQR (2)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24" y="5143504"/>
            <a:ext cx="2160000" cy="2160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71480" y="7572396"/>
            <a:ext cx="23360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err="1" smtClean="0"/>
              <a:t>4."</a:t>
            </a:r>
            <a:r>
              <a:rPr lang="ru-RU" b="1" i="1" dirty="0" err="1" smtClean="0"/>
              <a:t>Әйдә </a:t>
            </a:r>
            <a:r>
              <a:rPr lang="ru-RU" b="1" i="1" dirty="0" err="1" smtClean="0"/>
              <a:t>дуслашыйк</a:t>
            </a:r>
            <a:r>
              <a:rPr lang="ru-RU" b="1" i="1" dirty="0" smtClean="0"/>
              <a:t>«</a:t>
            </a:r>
          </a:p>
          <a:p>
            <a:r>
              <a:rPr lang="ru-RU" b="1" i="1" dirty="0" smtClean="0"/>
              <a:t>(«Давай дружить»)</a:t>
            </a:r>
            <a:r>
              <a:rPr lang="ru-RU" b="1" i="1" dirty="0" smtClean="0"/>
              <a:t> </a:t>
            </a:r>
            <a:r>
              <a:rPr lang="ru-RU" i="1" u="sng" dirty="0" smtClean="0"/>
              <a:t> </a:t>
            </a:r>
            <a:endParaRPr lang="ru-RU" dirty="0"/>
          </a:p>
        </p:txBody>
      </p:sp>
      <p:pic>
        <p:nvPicPr>
          <p:cNvPr id="1029" name="Picture 5" descr="C:\Users\Ильнар\Downloads\YQR (3).jpeg"/>
          <p:cNvPicPr>
            <a:picLocks noChangeAspect="1" noChangeArrowheads="1"/>
          </p:cNvPicPr>
          <p:nvPr/>
        </p:nvPicPr>
        <p:blipFill>
          <a:blip r:embed="rId4"/>
          <a:srcRect b="2464"/>
          <a:stretch>
            <a:fillRect/>
          </a:stretch>
        </p:blipFill>
        <p:spPr bwMode="auto">
          <a:xfrm>
            <a:off x="3500438" y="7072330"/>
            <a:ext cx="2124000" cy="20716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66" y="357158"/>
            <a:ext cx="28216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5. "</a:t>
            </a:r>
            <a:r>
              <a:rPr lang="ru-RU" b="1" i="1" dirty="0" err="1" smtClean="0"/>
              <a:t>Уенчыклар</a:t>
            </a:r>
            <a:r>
              <a:rPr lang="ru-RU" b="1" i="1" dirty="0" smtClean="0"/>
              <a:t>  </a:t>
            </a:r>
            <a:r>
              <a:rPr lang="ru-RU" b="1" i="1" dirty="0" err="1" smtClean="0"/>
              <a:t>үпкәләде</a:t>
            </a:r>
            <a:r>
              <a:rPr lang="ru-RU" b="1" i="1" dirty="0" err="1" smtClean="0"/>
              <a:t>"</a:t>
            </a:r>
            <a:r>
              <a:rPr lang="ru-RU" b="1" i="1" dirty="0" smtClean="0"/>
              <a:t> </a:t>
            </a:r>
            <a:endParaRPr lang="ru-RU" b="1" i="1" dirty="0" smtClean="0"/>
          </a:p>
          <a:p>
            <a:r>
              <a:rPr lang="ru-RU" b="1" i="1" u="sng" dirty="0" smtClean="0"/>
              <a:t>«Игрушки обиделись)</a:t>
            </a:r>
            <a:r>
              <a:rPr lang="ru-RU" i="1" u="sng" dirty="0" smtClean="0"/>
              <a:t> </a:t>
            </a:r>
            <a:endParaRPr lang="ru-RU" dirty="0"/>
          </a:p>
        </p:txBody>
      </p:sp>
      <p:pic>
        <p:nvPicPr>
          <p:cNvPr id="2050" name="Picture 2" descr="C:\Users\Ильнар\Downloads\YQR (4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42" y="0"/>
            <a:ext cx="1980000" cy="1980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4290" y="2214546"/>
            <a:ext cx="22504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6. </a:t>
            </a:r>
            <a:r>
              <a:rPr lang="ru-RU" b="1" i="1" dirty="0" err="1" smtClean="0"/>
              <a:t>"Күңелле уеннар</a:t>
            </a:r>
            <a:r>
              <a:rPr lang="ru-RU" b="1" i="1" dirty="0" smtClean="0"/>
              <a:t>»</a:t>
            </a:r>
          </a:p>
          <a:p>
            <a:r>
              <a:rPr lang="ru-RU" b="1" i="1" u="sng" dirty="0" smtClean="0"/>
              <a:t>(«Веселые игры»)</a:t>
            </a:r>
            <a:r>
              <a:rPr lang="ru-RU" i="1" u="sng" dirty="0" smtClean="0"/>
              <a:t> </a:t>
            </a:r>
            <a:endParaRPr lang="ru-RU" dirty="0"/>
          </a:p>
        </p:txBody>
      </p:sp>
      <p:pic>
        <p:nvPicPr>
          <p:cNvPr id="2051" name="Picture 3" descr="C:\Users\Ильнар\Downloads\YQR (5)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92" y="1785918"/>
            <a:ext cx="1980000" cy="1980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57166" y="3714744"/>
            <a:ext cx="42148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7. "</a:t>
            </a:r>
            <a:r>
              <a:rPr lang="ru-RU" b="1" i="1" dirty="0" err="1" smtClean="0"/>
              <a:t>Акбай</a:t>
            </a:r>
            <a:r>
              <a:rPr lang="ru-RU" b="1" i="1" dirty="0" smtClean="0"/>
              <a:t> </a:t>
            </a:r>
            <a:r>
              <a:rPr lang="ru-RU" b="1" i="1" dirty="0" err="1" smtClean="0"/>
              <a:t>һәм Мияу</a:t>
            </a:r>
            <a:r>
              <a:rPr lang="ru-RU" b="1" i="1" dirty="0" smtClean="0"/>
              <a:t> </a:t>
            </a:r>
            <a:r>
              <a:rPr lang="ru-RU" b="1" i="1" dirty="0" err="1" smtClean="0"/>
              <a:t>маҗаралары"</a:t>
            </a:r>
            <a:r>
              <a:rPr lang="ru-RU" b="1" i="1" dirty="0" smtClean="0"/>
              <a:t> </a:t>
            </a:r>
            <a:r>
              <a:rPr lang="ru-RU" i="1" u="sng" dirty="0" smtClean="0"/>
              <a:t> </a:t>
            </a:r>
            <a:endParaRPr lang="ru-RU" i="1" u="sng" dirty="0" smtClean="0"/>
          </a:p>
          <a:p>
            <a:r>
              <a:rPr lang="ru-RU" b="1" i="1" u="sng" dirty="0" smtClean="0"/>
              <a:t>(«Приключения </a:t>
            </a:r>
            <a:r>
              <a:rPr lang="ru-RU" b="1" i="1" u="sng" dirty="0" err="1" smtClean="0"/>
              <a:t>Акбая</a:t>
            </a:r>
            <a:r>
              <a:rPr lang="ru-RU" b="1" i="1" u="sng" dirty="0" smtClean="0"/>
              <a:t> и </a:t>
            </a:r>
            <a:r>
              <a:rPr lang="ru-RU" b="1" i="1" u="sng" dirty="0" err="1" smtClean="0"/>
              <a:t>Мияу</a:t>
            </a:r>
            <a:r>
              <a:rPr lang="ru-RU" b="1" i="1" u="sng" dirty="0" smtClean="0"/>
              <a:t>»)</a:t>
            </a:r>
            <a:endParaRPr lang="ru-RU" b="1" dirty="0"/>
          </a:p>
        </p:txBody>
      </p:sp>
      <p:pic>
        <p:nvPicPr>
          <p:cNvPr id="2052" name="Picture 4" descr="C:\Users\Ильнар\Downloads\YQR (6)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84" y="3286116"/>
            <a:ext cx="1980000" cy="1980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28604" y="5072066"/>
            <a:ext cx="26669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8."</a:t>
            </a:r>
            <a:r>
              <a:rPr lang="ru-RU" b="1" i="1" dirty="0" err="1" smtClean="0"/>
              <a:t>Качышлы</a:t>
            </a:r>
            <a:r>
              <a:rPr lang="ru-RU" b="1" i="1" dirty="0" smtClean="0"/>
              <a:t> </a:t>
            </a:r>
            <a:r>
              <a:rPr lang="ru-RU" b="1" i="1" dirty="0" err="1" smtClean="0"/>
              <a:t>уйныйбыз</a:t>
            </a:r>
            <a:r>
              <a:rPr lang="ru-RU" b="1" i="1" dirty="0" smtClean="0"/>
              <a:t>»</a:t>
            </a:r>
          </a:p>
          <a:p>
            <a:r>
              <a:rPr lang="ru-RU" b="1" i="1" dirty="0" smtClean="0"/>
              <a:t>(«Играем в прятки»)</a:t>
            </a:r>
            <a:endParaRPr lang="ru-RU" dirty="0"/>
          </a:p>
        </p:txBody>
      </p:sp>
      <p:pic>
        <p:nvPicPr>
          <p:cNvPr id="2053" name="Picture 5" descr="C:\Users\Ильнар\Downloads\YQR (7)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71810" y="4714876"/>
            <a:ext cx="1980000" cy="1980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71480" y="7215206"/>
            <a:ext cx="30752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9."</a:t>
            </a:r>
            <a:r>
              <a:rPr lang="ru-RU" b="1" i="1" dirty="0" err="1" smtClean="0"/>
              <a:t>Уйный-уйный</a:t>
            </a:r>
            <a:r>
              <a:rPr lang="ru-RU" b="1" i="1" dirty="0" smtClean="0"/>
              <a:t>  </a:t>
            </a:r>
            <a:r>
              <a:rPr lang="ru-RU" b="1" i="1" dirty="0" err="1" smtClean="0"/>
              <a:t>саныйбыз</a:t>
            </a:r>
            <a:r>
              <a:rPr lang="ru-RU" b="1" i="1" dirty="0" smtClean="0"/>
              <a:t>»</a:t>
            </a:r>
          </a:p>
          <a:p>
            <a:r>
              <a:rPr lang="ru-RU" b="1" i="1" dirty="0" smtClean="0"/>
              <a:t>(«Играя-играя считаем»)</a:t>
            </a:r>
            <a:endParaRPr lang="ru-RU" dirty="0"/>
          </a:p>
        </p:txBody>
      </p:sp>
      <p:pic>
        <p:nvPicPr>
          <p:cNvPr id="2054" name="Picture 6" descr="C:\Users\Ильнар\Downloads\YQR (8)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14818" y="6715140"/>
            <a:ext cx="1980000" cy="198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66" y="285720"/>
            <a:ext cx="31163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10. "</a:t>
            </a:r>
            <a:r>
              <a:rPr lang="ru-RU" b="1" i="1" dirty="0" err="1" smtClean="0"/>
              <a:t>Шалкан</a:t>
            </a:r>
            <a:r>
              <a:rPr lang="ru-RU" b="1" i="1" dirty="0" smtClean="0"/>
              <a:t>" </a:t>
            </a:r>
            <a:r>
              <a:rPr lang="ru-RU" b="1" i="1" dirty="0" err="1" smtClean="0"/>
              <a:t>әкияте буенча</a:t>
            </a:r>
            <a:endParaRPr lang="ru-RU" b="1" i="1" dirty="0" smtClean="0"/>
          </a:p>
          <a:p>
            <a:r>
              <a:rPr lang="ru-RU" b="1" i="1" dirty="0" smtClean="0"/>
              <a:t>(«По сказке «Репка»)</a:t>
            </a:r>
            <a:r>
              <a:rPr lang="ru-RU" b="1" i="1" dirty="0" smtClean="0"/>
              <a:t> </a:t>
            </a:r>
            <a:endParaRPr lang="ru-RU" dirty="0"/>
          </a:p>
        </p:txBody>
      </p:sp>
      <p:pic>
        <p:nvPicPr>
          <p:cNvPr id="3074" name="Picture 2" descr="C:\Users\Ильнар\Downloads\YQR (9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503" y="142843"/>
            <a:ext cx="1980000" cy="1980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00042" y="2643174"/>
            <a:ext cx="26141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11. </a:t>
            </a:r>
            <a:r>
              <a:rPr lang="ru-RU" b="1" i="1" dirty="0" err="1" smtClean="0"/>
              <a:t>"Тәмле</a:t>
            </a:r>
            <a:r>
              <a:rPr lang="ru-RU" b="1" i="1" dirty="0" err="1" smtClean="0"/>
              <a:t>" кафесында</a:t>
            </a:r>
            <a:r>
              <a:rPr lang="ru-RU" b="1" i="1" dirty="0" smtClean="0"/>
              <a:t> </a:t>
            </a:r>
            <a:endParaRPr lang="ru-RU" b="1" i="1" dirty="0" smtClean="0"/>
          </a:p>
          <a:p>
            <a:r>
              <a:rPr lang="ru-RU" b="1" i="1" dirty="0" smtClean="0"/>
              <a:t>(«В кафе «Вкусно»)</a:t>
            </a:r>
            <a:endParaRPr lang="ru-RU" dirty="0"/>
          </a:p>
        </p:txBody>
      </p:sp>
      <p:pic>
        <p:nvPicPr>
          <p:cNvPr id="3075" name="Picture 3" descr="C:\Users\Ильнар\Downloads\YQR (10)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75" y="2143107"/>
            <a:ext cx="1980000" cy="1980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71480" y="4286248"/>
            <a:ext cx="27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err="1" smtClean="0"/>
              <a:t>12.."Күңелле </a:t>
            </a:r>
            <a:r>
              <a:rPr lang="ru-RU" b="1" i="1" dirty="0" smtClean="0"/>
              <a:t>ял </a:t>
            </a:r>
            <a:r>
              <a:rPr lang="ru-RU" b="1" i="1" dirty="0" err="1" smtClean="0"/>
              <a:t>итәбез</a:t>
            </a:r>
            <a:r>
              <a:rPr lang="ru-RU" b="1" i="1" dirty="0" smtClean="0"/>
              <a:t>»</a:t>
            </a:r>
          </a:p>
          <a:p>
            <a:r>
              <a:rPr lang="ru-RU" b="1" i="1" dirty="0" smtClean="0"/>
              <a:t>(«Весело играем»)</a:t>
            </a:r>
            <a:endParaRPr lang="ru-RU" dirty="0"/>
          </a:p>
        </p:txBody>
      </p:sp>
      <p:pic>
        <p:nvPicPr>
          <p:cNvPr id="3077" name="Picture 5" descr="C:\Users\Ильнар\Downloads\YQR (11)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76" y="4000496"/>
            <a:ext cx="1980000" cy="198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90" y="0"/>
            <a:ext cx="62151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FF0000"/>
                </a:solidFill>
                <a:latin typeface="var(--bs-font-sans-serif)"/>
                <a:ea typeface="Times New Roman" pitchFamily="18" charset="0"/>
                <a:cs typeface="Times New Roman" pitchFamily="18" charset="0"/>
              </a:rPr>
              <a:t>QR  </a:t>
            </a:r>
            <a:r>
              <a:rPr lang="ru-RU" b="1" dirty="0" smtClean="0">
                <a:solidFill>
                  <a:srgbClr val="FF0000"/>
                </a:solidFill>
                <a:latin typeface="var(--bs-font-sans-serif)"/>
                <a:ea typeface="Times New Roman" pitchFamily="18" charset="0"/>
                <a:cs typeface="Times New Roman" pitchFamily="18" charset="0"/>
              </a:rPr>
              <a:t> коды анимационным сюжетам  к занятиям по обучению русскоязычных детей </a:t>
            </a:r>
            <a:r>
              <a:rPr lang="en-US" b="1" dirty="0" smtClean="0">
                <a:solidFill>
                  <a:srgbClr val="FF0000"/>
                </a:solidFill>
                <a:latin typeface="var(--bs-font-sans-serif)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var(--bs-font-sans-serif)"/>
                <a:ea typeface="Times New Roman" pitchFamily="18" charset="0"/>
                <a:cs typeface="Times New Roman" pitchFamily="18" charset="0"/>
              </a:rPr>
              <a:t>старшей  группы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var(--bs-font-sans-serif)"/>
                <a:ea typeface="Times New Roman" pitchFamily="18" charset="0"/>
                <a:cs typeface="Times New Roman" pitchFamily="18" charset="0"/>
              </a:rPr>
              <a:t>с 5-6  </a:t>
            </a:r>
            <a:r>
              <a:rPr lang="ru-RU" b="1" dirty="0" smtClean="0">
                <a:solidFill>
                  <a:srgbClr val="FF0000"/>
                </a:solidFill>
                <a:latin typeface="var(--bs-font-sans-serif)"/>
                <a:ea typeface="Times New Roman" pitchFamily="18" charset="0"/>
                <a:cs typeface="Times New Roman" pitchFamily="18" charset="0"/>
              </a:rPr>
              <a:t>лет   по татарскому языку  УМК</a:t>
            </a:r>
            <a:endParaRPr lang="ru-RU" sz="1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42" y="1428728"/>
            <a:ext cx="15642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AutoNum type="arabicPeriod"/>
            </a:pPr>
            <a:r>
              <a:rPr lang="ru-RU" b="1" i="1" dirty="0" smtClean="0"/>
              <a:t>"</a:t>
            </a:r>
            <a:r>
              <a:rPr lang="ru-RU" b="1" i="1" dirty="0" err="1" smtClean="0"/>
              <a:t>Шалкан</a:t>
            </a:r>
            <a:r>
              <a:rPr lang="ru-RU" b="1" i="1" dirty="0" smtClean="0"/>
              <a:t>»</a:t>
            </a:r>
          </a:p>
          <a:p>
            <a:pPr marL="342900" indent="-342900"/>
            <a:r>
              <a:rPr lang="ru-RU" b="1" i="1" dirty="0" smtClean="0"/>
              <a:t>(«Репка»)</a:t>
            </a:r>
            <a:endParaRPr lang="ru-RU" dirty="0"/>
          </a:p>
        </p:txBody>
      </p:sp>
      <p:pic>
        <p:nvPicPr>
          <p:cNvPr id="16386" name="Picture 2" descr="C:\Users\Ильнар\Downloads\YQR (12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33" y="1071537"/>
            <a:ext cx="1980000" cy="1980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8604" y="3286116"/>
            <a:ext cx="23877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2."Баллы </a:t>
            </a:r>
            <a:r>
              <a:rPr lang="ru-RU" b="1" i="1" dirty="0" err="1" smtClean="0"/>
              <a:t>кишер</a:t>
            </a:r>
            <a:r>
              <a:rPr lang="ru-RU" b="1" i="1" dirty="0" smtClean="0"/>
              <a:t>»</a:t>
            </a:r>
          </a:p>
          <a:p>
            <a:r>
              <a:rPr lang="ru-RU" b="1" i="1" dirty="0" smtClean="0"/>
              <a:t>(«Сладкая морковь»)</a:t>
            </a:r>
            <a:r>
              <a:rPr lang="ru-RU" b="1" i="1" dirty="0" smtClean="0"/>
              <a:t> </a:t>
            </a:r>
            <a:endParaRPr lang="ru-RU" dirty="0"/>
          </a:p>
        </p:txBody>
      </p:sp>
      <p:pic>
        <p:nvPicPr>
          <p:cNvPr id="16387" name="Picture 3" descr="C:\Users\Ильнар\Downloads\YQR (13)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34" y="2928926"/>
            <a:ext cx="1980000" cy="1980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28604" y="5429256"/>
            <a:ext cx="31569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3. "</a:t>
            </a:r>
            <a:r>
              <a:rPr lang="ru-RU" b="1" i="1" dirty="0" err="1" smtClean="0"/>
              <a:t>Уйный</a:t>
            </a:r>
            <a:r>
              <a:rPr lang="ru-RU" b="1" i="1" dirty="0" smtClean="0"/>
              <a:t> – </a:t>
            </a:r>
            <a:r>
              <a:rPr lang="ru-RU" b="1" i="1" dirty="0" err="1" smtClean="0"/>
              <a:t>уйный</a:t>
            </a:r>
            <a:r>
              <a:rPr lang="ru-RU" b="1" i="1" dirty="0" smtClean="0"/>
              <a:t>  </a:t>
            </a:r>
            <a:r>
              <a:rPr lang="ru-RU" b="1" i="1" dirty="0" err="1" smtClean="0"/>
              <a:t>эшлибез</a:t>
            </a:r>
            <a:r>
              <a:rPr lang="ru-RU" b="1" i="1" dirty="0" smtClean="0"/>
              <a:t>" </a:t>
            </a:r>
            <a:endParaRPr lang="ru-RU" b="1" i="1" dirty="0" smtClean="0"/>
          </a:p>
          <a:p>
            <a:r>
              <a:rPr lang="ru-RU" b="1" i="1" dirty="0" smtClean="0"/>
              <a:t>(«Играя-играя  работаем»</a:t>
            </a:r>
            <a:endParaRPr lang="ru-RU" dirty="0"/>
          </a:p>
        </p:txBody>
      </p:sp>
      <p:pic>
        <p:nvPicPr>
          <p:cNvPr id="16388" name="Picture 4" descr="C:\Users\Ильнар\Downloads\YQR (14)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31" y="4786313"/>
            <a:ext cx="1980000" cy="1980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71480" y="7000892"/>
            <a:ext cx="299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4."Юл</a:t>
            </a:r>
            <a:r>
              <a:rPr lang="ru-RU" b="1" i="1" dirty="0" smtClean="0"/>
              <a:t> </a:t>
            </a:r>
            <a:r>
              <a:rPr lang="ru-RU" b="1" i="1" u="sng" dirty="0" err="1" smtClean="0"/>
              <a:t>маҗаралары</a:t>
            </a:r>
            <a:r>
              <a:rPr lang="ru-RU" b="1" i="1" u="sng" dirty="0" smtClean="0"/>
              <a:t>»</a:t>
            </a:r>
          </a:p>
          <a:p>
            <a:r>
              <a:rPr lang="ru-RU" b="1" i="1" u="sng" dirty="0" smtClean="0"/>
              <a:t>(«Приключения на дороге»)</a:t>
            </a:r>
            <a:endParaRPr lang="ru-RU" dirty="0"/>
          </a:p>
        </p:txBody>
      </p:sp>
      <p:pic>
        <p:nvPicPr>
          <p:cNvPr id="16389" name="Picture 5" descr="C:\Users\Ильнар\Downloads\YQR (15)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9066" y="6786578"/>
            <a:ext cx="1980000" cy="198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8" y="214282"/>
            <a:ext cx="38026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5. "Кем </a:t>
            </a:r>
            <a:r>
              <a:rPr lang="ru-RU" b="1" i="1" dirty="0" err="1" smtClean="0"/>
              <a:t>эшләми</a:t>
            </a:r>
            <a:r>
              <a:rPr lang="ru-RU" b="1" i="1" dirty="0" smtClean="0"/>
              <a:t>, </a:t>
            </a:r>
            <a:r>
              <a:rPr lang="ru-RU" b="1" i="1" dirty="0" err="1" smtClean="0"/>
              <a:t>шул</a:t>
            </a:r>
            <a:r>
              <a:rPr lang="ru-RU" b="1" i="1" dirty="0" smtClean="0"/>
              <a:t> </a:t>
            </a:r>
            <a:r>
              <a:rPr lang="ru-RU" b="1" i="1" dirty="0" err="1" smtClean="0"/>
              <a:t>ашамый</a:t>
            </a:r>
            <a:r>
              <a:rPr lang="ru-RU" b="1" i="1" dirty="0" smtClean="0"/>
              <a:t>»</a:t>
            </a:r>
            <a:endParaRPr lang="ru-RU" b="1" i="1" u="sng" dirty="0" smtClean="0"/>
          </a:p>
          <a:p>
            <a:r>
              <a:rPr lang="ru-RU" b="1" i="1" u="sng" dirty="0" smtClean="0"/>
              <a:t>(«Кто не работает, тот не ест»)</a:t>
            </a:r>
            <a:endParaRPr lang="ru-RU" i="1" u="sng" dirty="0" smtClean="0"/>
          </a:p>
        </p:txBody>
      </p:sp>
      <p:pic>
        <p:nvPicPr>
          <p:cNvPr id="17410" name="Picture 2" descr="C:\Users\Ильнар\Downloads\0d639cdaed9c6647093a100cdcbe506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8" y="214282"/>
            <a:ext cx="1800000" cy="1800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604" y="2571736"/>
            <a:ext cx="22236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6. "</a:t>
            </a:r>
            <a:r>
              <a:rPr lang="ru-RU" b="1" i="1" dirty="0" err="1" smtClean="0"/>
              <a:t>Аш</a:t>
            </a:r>
            <a:r>
              <a:rPr lang="ru-RU" b="1" i="1" dirty="0" smtClean="0"/>
              <a:t> </a:t>
            </a:r>
            <a:r>
              <a:rPr lang="ru-RU" b="1" i="1" dirty="0" err="1" smtClean="0"/>
              <a:t>бүлмәсендә»</a:t>
            </a:r>
            <a:endParaRPr lang="ru-RU" b="1" i="1" dirty="0" smtClean="0"/>
          </a:p>
          <a:p>
            <a:r>
              <a:rPr lang="ru-RU" b="1" i="1" dirty="0" smtClean="0"/>
              <a:t>(«На кухне»)</a:t>
            </a:r>
            <a:endParaRPr lang="ru-RU" dirty="0"/>
          </a:p>
        </p:txBody>
      </p:sp>
      <p:pic>
        <p:nvPicPr>
          <p:cNvPr id="17411" name="Picture 3" descr="C:\Users\Ильнар\Downloads\YQR (16)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34" y="2143108"/>
            <a:ext cx="1980000" cy="1980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00042" y="4286248"/>
            <a:ext cx="17761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7. </a:t>
            </a:r>
            <a:r>
              <a:rPr lang="ru-RU" b="1" i="1" dirty="0" err="1" smtClean="0"/>
              <a:t>"Өч аю</a:t>
            </a:r>
            <a:r>
              <a:rPr lang="ru-RU" b="1" i="1" dirty="0" smtClean="0"/>
              <a:t>" </a:t>
            </a:r>
            <a:endParaRPr lang="ru-RU" b="1" i="1" dirty="0" smtClean="0"/>
          </a:p>
          <a:p>
            <a:r>
              <a:rPr lang="ru-RU" b="1" i="1" dirty="0" smtClean="0"/>
              <a:t>(«Три медведя»</a:t>
            </a:r>
            <a:endParaRPr lang="ru-RU" dirty="0"/>
          </a:p>
        </p:txBody>
      </p:sp>
      <p:pic>
        <p:nvPicPr>
          <p:cNvPr id="17412" name="Picture 4" descr="C:\Users\Ильнар\Downloads\YQR (17)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8" y="4000496"/>
            <a:ext cx="1980000" cy="1980000"/>
          </a:xfrm>
          <a:prstGeom prst="rect">
            <a:avLst/>
          </a:prstGeom>
          <a:noFill/>
        </p:spPr>
      </p:pic>
      <p:pic>
        <p:nvPicPr>
          <p:cNvPr id="17413" name="Picture 5" descr="C:\Users\Ильнар\Downloads\74642efee32e29fe469e3405821e47d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22" y="6572264"/>
            <a:ext cx="1728000" cy="172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28604" y="7072330"/>
            <a:ext cx="32521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8."</a:t>
            </a:r>
            <a:r>
              <a:rPr lang="ru-RU" b="1" i="1" dirty="0" err="1" smtClean="0"/>
              <a:t>Чисталыкта</a:t>
            </a:r>
            <a:r>
              <a:rPr lang="ru-RU" b="1" i="1" dirty="0" smtClean="0"/>
              <a:t> – </a:t>
            </a:r>
            <a:r>
              <a:rPr lang="ru-RU" b="1" i="1" dirty="0" err="1" smtClean="0"/>
              <a:t>матурлык</a:t>
            </a:r>
            <a:r>
              <a:rPr lang="ru-RU" b="1" i="1" dirty="0" smtClean="0"/>
              <a:t>»</a:t>
            </a:r>
          </a:p>
          <a:p>
            <a:r>
              <a:rPr lang="ru-RU" b="1" i="1" dirty="0" smtClean="0"/>
              <a:t>«</a:t>
            </a:r>
            <a:r>
              <a:rPr lang="ru-RU" b="1" i="1" dirty="0" smtClean="0"/>
              <a:t> </a:t>
            </a:r>
            <a:r>
              <a:rPr lang="ru-RU" b="1" i="1" dirty="0" smtClean="0"/>
              <a:t>Красота –в чистоте»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Ильнар\Downloads\b3620efcb2f5faf6912bea2c5dcf32b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8" y="214282"/>
            <a:ext cx="1872000" cy="1872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42918" y="428596"/>
            <a:ext cx="27206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err="1" smtClean="0"/>
              <a:t>9."Киемнәр  кибетендә»</a:t>
            </a:r>
            <a:endParaRPr lang="ru-RU" b="1" i="1" dirty="0" smtClean="0"/>
          </a:p>
          <a:p>
            <a:r>
              <a:rPr lang="ru-RU" b="1" i="1" dirty="0" smtClean="0"/>
              <a:t>«В магазине одежды»</a:t>
            </a:r>
            <a:r>
              <a:rPr lang="ru-RU" b="1" i="1" dirty="0" smtClean="0"/>
              <a:t> 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604" y="2786050"/>
            <a:ext cx="24263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10."</a:t>
            </a:r>
            <a:r>
              <a:rPr lang="ru-RU" b="1" i="1" dirty="0" err="1" smtClean="0"/>
              <a:t>Шаян</a:t>
            </a:r>
            <a:r>
              <a:rPr lang="ru-RU" b="1" i="1" dirty="0" smtClean="0"/>
              <a:t> </a:t>
            </a:r>
            <a:r>
              <a:rPr lang="ru-RU" b="1" dirty="0" err="1" smtClean="0"/>
              <a:t>уенчыклар</a:t>
            </a:r>
            <a:r>
              <a:rPr lang="ru-RU" b="1" dirty="0" smtClean="0"/>
              <a:t>«</a:t>
            </a:r>
            <a:endParaRPr lang="ru-RU" b="1" i="1" u="sng" dirty="0" smtClean="0"/>
          </a:p>
          <a:p>
            <a:r>
              <a:rPr lang="ru-RU" b="1" i="1" dirty="0" smtClean="0"/>
              <a:t>(«Веселые  игрушки»)</a:t>
            </a:r>
            <a:endParaRPr lang="ru-RU" i="1" dirty="0" smtClean="0"/>
          </a:p>
        </p:txBody>
      </p:sp>
      <p:pic>
        <p:nvPicPr>
          <p:cNvPr id="18435" name="Picture 3" descr="C:\Users\Ильнар\Downloads\10985c8013cde5656c6b2377abed36c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34" y="2285984"/>
            <a:ext cx="1872000" cy="1872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5728" y="4786314"/>
            <a:ext cx="35525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11. "Ни </a:t>
            </a:r>
            <a:r>
              <a:rPr lang="ru-RU" b="1" i="1" dirty="0" err="1" smtClean="0"/>
              <a:t>өчен киемнәр  югалган</a:t>
            </a:r>
            <a:r>
              <a:rPr lang="ru-RU" b="1" i="1" dirty="0" smtClean="0"/>
              <a:t>?»</a:t>
            </a:r>
          </a:p>
          <a:p>
            <a:r>
              <a:rPr lang="ru-RU" b="1" i="1" u="sng" dirty="0" smtClean="0"/>
              <a:t>(«Почему  пропала одежда?»)</a:t>
            </a:r>
            <a:endParaRPr lang="ru-RU" dirty="0"/>
          </a:p>
        </p:txBody>
      </p:sp>
      <p:pic>
        <p:nvPicPr>
          <p:cNvPr id="18436" name="Picture 4" descr="C:\Users\Ильнар\Downloads\6939e0196c05a706f8a67a9cde57aa2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90" y="4357686"/>
            <a:ext cx="1800000" cy="1800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28604" y="7286644"/>
            <a:ext cx="27446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12. "Маша </a:t>
            </a:r>
            <a:r>
              <a:rPr lang="ru-RU" b="1" i="1" dirty="0" err="1" smtClean="0"/>
              <a:t>һәм өч аю</a:t>
            </a:r>
            <a:r>
              <a:rPr lang="ru-RU" b="1" i="1" dirty="0" smtClean="0"/>
              <a:t>»</a:t>
            </a:r>
          </a:p>
          <a:p>
            <a:r>
              <a:rPr lang="ru-RU" b="1" i="1" dirty="0" smtClean="0"/>
              <a:t>(«Маша и три медведя»</a:t>
            </a:r>
            <a:r>
              <a:rPr lang="ru-RU" b="1" i="1" dirty="0" smtClean="0"/>
              <a:t> </a:t>
            </a:r>
            <a:endParaRPr lang="ru-RU" dirty="0"/>
          </a:p>
        </p:txBody>
      </p:sp>
      <p:pic>
        <p:nvPicPr>
          <p:cNvPr id="18437" name="Picture 5" descr="C:\Users\Ильнар\Downloads\5e093fa979a9140625dbc14f5190924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76" y="6715140"/>
            <a:ext cx="1800000" cy="18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66" y="357158"/>
            <a:ext cx="22198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13. "</a:t>
            </a:r>
            <a:r>
              <a:rPr lang="ru-RU" b="1" i="1" dirty="0" err="1" smtClean="0"/>
              <a:t>Туган</a:t>
            </a:r>
            <a:r>
              <a:rPr lang="ru-RU" b="1" i="1" dirty="0" smtClean="0"/>
              <a:t> </a:t>
            </a:r>
            <a:r>
              <a:rPr lang="ru-RU" b="1" i="1" dirty="0" err="1" smtClean="0"/>
              <a:t>көн»</a:t>
            </a:r>
            <a:endParaRPr lang="ru-RU" b="1" i="1" dirty="0" smtClean="0"/>
          </a:p>
          <a:p>
            <a:r>
              <a:rPr lang="ru-RU" b="1" i="1" dirty="0" smtClean="0"/>
              <a:t>(«День рождение»)</a:t>
            </a:r>
            <a:r>
              <a:rPr lang="ru-RU" i="1" u="sng" dirty="0" smtClean="0"/>
              <a:t> </a:t>
            </a:r>
            <a:endParaRPr lang="ru-RU" dirty="0"/>
          </a:p>
        </p:txBody>
      </p:sp>
      <p:pic>
        <p:nvPicPr>
          <p:cNvPr id="19458" name="Picture 2" descr="C:\Users\Ильнар\Downloads\1ae26f72ed2b996389ee5228d59ecac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62" y="285720"/>
            <a:ext cx="1872000" cy="1872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5728" y="3000364"/>
            <a:ext cx="26482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14. "Кем</a:t>
            </a:r>
            <a:r>
              <a:rPr lang="ru-RU" b="1" i="1" dirty="0" smtClean="0"/>
              <a:t>, </a:t>
            </a:r>
            <a:r>
              <a:rPr lang="ru-RU" b="1" i="1" dirty="0" err="1" smtClean="0"/>
              <a:t>нәрсә ярата</a:t>
            </a:r>
            <a:r>
              <a:rPr lang="ru-RU" b="1" i="1" dirty="0" smtClean="0"/>
              <a:t>?»</a:t>
            </a:r>
          </a:p>
          <a:p>
            <a:r>
              <a:rPr lang="ru-RU" b="1" i="1" dirty="0" smtClean="0"/>
              <a:t>(«Кто, что любит?»</a:t>
            </a:r>
            <a:r>
              <a:rPr lang="ru-RU" b="1" i="1" dirty="0" smtClean="0"/>
              <a:t> </a:t>
            </a:r>
            <a:endParaRPr lang="ru-RU" dirty="0"/>
          </a:p>
        </p:txBody>
      </p:sp>
      <p:pic>
        <p:nvPicPr>
          <p:cNvPr id="19459" name="Picture 3" descr="C:\Users\Ильнар\Downloads\2013d67bd8c37a36f6965140fc6c0f9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10" y="2428860"/>
            <a:ext cx="1872000" cy="1872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85794" y="4786314"/>
            <a:ext cx="26901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15. "Сабантуй </a:t>
            </a:r>
            <a:r>
              <a:rPr lang="ru-RU" b="1" i="1" dirty="0" err="1" smtClean="0"/>
              <a:t>бәйрәме</a:t>
            </a:r>
            <a:r>
              <a:rPr lang="ru-RU" b="1" i="1" dirty="0" smtClean="0"/>
              <a:t>»</a:t>
            </a:r>
          </a:p>
          <a:p>
            <a:r>
              <a:rPr lang="ru-RU" b="1" i="1" dirty="0" smtClean="0"/>
              <a:t>(«Праздник Сабантуй»</a:t>
            </a:r>
            <a:r>
              <a:rPr lang="ru-RU" b="1" i="1" dirty="0" smtClean="0"/>
              <a:t> </a:t>
            </a:r>
            <a:r>
              <a:rPr lang="ru-RU" b="1" i="1" dirty="0" smtClean="0"/>
              <a:t>)</a:t>
            </a:r>
            <a:endParaRPr lang="ru-RU" dirty="0"/>
          </a:p>
        </p:txBody>
      </p:sp>
      <p:pic>
        <p:nvPicPr>
          <p:cNvPr id="19460" name="Picture 4" descr="C:\Users\Ильнар\Downloads\20cca82abda7bd81ad936cc802f299a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66" y="4357686"/>
            <a:ext cx="1800000" cy="18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8" y="0"/>
            <a:ext cx="63579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FF0000"/>
                </a:solidFill>
                <a:latin typeface="var(--bs-font-sans-serif)"/>
                <a:ea typeface="Times New Roman" pitchFamily="18" charset="0"/>
                <a:cs typeface="Times New Roman" pitchFamily="18" charset="0"/>
              </a:rPr>
              <a:t>QR  </a:t>
            </a:r>
            <a:r>
              <a:rPr lang="ru-RU" b="1" dirty="0" smtClean="0">
                <a:solidFill>
                  <a:srgbClr val="FF0000"/>
                </a:solidFill>
                <a:latin typeface="var(--bs-font-sans-serif)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var(--bs-font-sans-serif)"/>
                <a:ea typeface="Times New Roman" pitchFamily="18" charset="0"/>
                <a:cs typeface="Times New Roman" pitchFamily="18" charset="0"/>
              </a:rPr>
              <a:t>коды  </a:t>
            </a:r>
            <a:r>
              <a:rPr lang="ru-RU" b="1" dirty="0" smtClean="0">
                <a:solidFill>
                  <a:srgbClr val="FF0000"/>
                </a:solidFill>
                <a:latin typeface="var(--bs-font-sans-serif)"/>
                <a:ea typeface="Times New Roman" pitchFamily="18" charset="0"/>
                <a:cs typeface="Times New Roman" pitchFamily="18" charset="0"/>
              </a:rPr>
              <a:t>анимационным сюжетам  к занятиям по обучению русскоязычных детей </a:t>
            </a:r>
            <a:r>
              <a:rPr lang="en-US" b="1" dirty="0" smtClean="0">
                <a:solidFill>
                  <a:srgbClr val="FF0000"/>
                </a:solidFill>
                <a:latin typeface="var(--bs-font-sans-serif)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var(--bs-font-sans-serif)"/>
                <a:ea typeface="Times New Roman" pitchFamily="18" charset="0"/>
                <a:cs typeface="Times New Roman" pitchFamily="18" charset="0"/>
              </a:rPr>
              <a:t>подготовительной  группы  с  6-7 </a:t>
            </a:r>
            <a:r>
              <a:rPr lang="ru-RU" b="1" dirty="0" smtClean="0">
                <a:solidFill>
                  <a:srgbClr val="FF0000"/>
                </a:solidFill>
                <a:latin typeface="var(--bs-font-sans-serif)"/>
                <a:ea typeface="Times New Roman" pitchFamily="18" charset="0"/>
                <a:cs typeface="Times New Roman" pitchFamily="18" charset="0"/>
              </a:rPr>
              <a:t>лет   по татарскому языку  УМК</a:t>
            </a:r>
            <a:endParaRPr lang="ru-RU" sz="1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42" y="1357290"/>
            <a:ext cx="23735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1. "</a:t>
            </a:r>
            <a:r>
              <a:rPr lang="ru-RU" b="1" i="1" dirty="0" err="1" smtClean="0"/>
              <a:t>Кафега</a:t>
            </a:r>
            <a:r>
              <a:rPr lang="ru-RU" b="1" i="1" dirty="0" smtClean="0"/>
              <a:t>  </a:t>
            </a:r>
            <a:r>
              <a:rPr lang="ru-RU" b="1" i="1" dirty="0" err="1" smtClean="0"/>
              <a:t>барабыз</a:t>
            </a:r>
            <a:r>
              <a:rPr lang="ru-RU" b="1" i="1" dirty="0" smtClean="0"/>
              <a:t>»</a:t>
            </a:r>
          </a:p>
          <a:p>
            <a:r>
              <a:rPr lang="ru-RU" b="1" i="1" dirty="0" smtClean="0"/>
              <a:t>(«Идем в кафе»)</a:t>
            </a:r>
            <a:endParaRPr lang="ru-RU" dirty="0"/>
          </a:p>
        </p:txBody>
      </p:sp>
      <p:pic>
        <p:nvPicPr>
          <p:cNvPr id="20482" name="Picture 2" descr="C:\Users\Ильнар\Downloads\d7acb11873f167941507dda3b14f611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10" y="1071538"/>
            <a:ext cx="1800000" cy="1800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85794" y="3214678"/>
            <a:ext cx="11801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2. "Цирк</a:t>
            </a:r>
            <a:r>
              <a:rPr lang="ru-RU" b="1" i="1" dirty="0" smtClean="0"/>
              <a:t>"</a:t>
            </a:r>
            <a:r>
              <a:rPr lang="ru-RU" i="1" u="sng" dirty="0" smtClean="0"/>
              <a:t> </a:t>
            </a:r>
            <a:endParaRPr lang="ru-RU" dirty="0"/>
          </a:p>
        </p:txBody>
      </p:sp>
      <p:pic>
        <p:nvPicPr>
          <p:cNvPr id="20483" name="Picture 3" descr="C:\Users\Ильнар\Downloads\ef7ff685d99c879042d1df9af4a336d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82" y="2928926"/>
            <a:ext cx="1800000" cy="1800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28604" y="5357818"/>
            <a:ext cx="31479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3."</a:t>
            </a:r>
            <a:r>
              <a:rPr lang="ru-RU" b="1" i="1" dirty="0" err="1" smtClean="0"/>
              <a:t>Урманда</a:t>
            </a:r>
            <a:r>
              <a:rPr lang="ru-RU" b="1" i="1" dirty="0" smtClean="0"/>
              <a:t> </a:t>
            </a:r>
            <a:r>
              <a:rPr lang="ru-RU" b="1" i="1" dirty="0" err="1" smtClean="0"/>
              <a:t>зур</a:t>
            </a:r>
            <a:r>
              <a:rPr lang="ru-RU" b="1" i="1" dirty="0" smtClean="0"/>
              <a:t>  концерт»</a:t>
            </a:r>
          </a:p>
          <a:p>
            <a:r>
              <a:rPr lang="ru-RU" b="1" i="1" dirty="0" smtClean="0"/>
              <a:t>(«В лесу большой концерт»)</a:t>
            </a:r>
            <a:r>
              <a:rPr lang="ru-RU" b="1" i="1" dirty="0" smtClean="0"/>
              <a:t> </a:t>
            </a:r>
            <a:endParaRPr lang="ru-RU" dirty="0"/>
          </a:p>
        </p:txBody>
      </p:sp>
      <p:pic>
        <p:nvPicPr>
          <p:cNvPr id="20484" name="Picture 4" descr="C:\Users\Ильнар\Downloads\f8bb63da16150429bb01029dd8607fa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0" y="4929190"/>
            <a:ext cx="1872000" cy="1872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71480" y="7286644"/>
            <a:ext cx="24673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4."</a:t>
            </a:r>
            <a:r>
              <a:rPr lang="ru-RU" b="1" i="1" dirty="0" err="1" smtClean="0"/>
              <a:t>Мияу</a:t>
            </a:r>
            <a:r>
              <a:rPr lang="ru-RU" b="1" i="1" dirty="0" smtClean="0"/>
              <a:t> </a:t>
            </a:r>
            <a:r>
              <a:rPr lang="ru-RU" b="1" i="1" dirty="0" err="1" smtClean="0"/>
              <a:t>адашкан</a:t>
            </a:r>
            <a:r>
              <a:rPr lang="ru-RU" b="1" i="1" dirty="0" smtClean="0"/>
              <a:t>»</a:t>
            </a:r>
          </a:p>
          <a:p>
            <a:r>
              <a:rPr lang="ru-RU" b="1" i="1" dirty="0" smtClean="0"/>
              <a:t>(«</a:t>
            </a:r>
            <a:r>
              <a:rPr lang="ru-RU" b="1" i="1" dirty="0" err="1" smtClean="0"/>
              <a:t>Мияу</a:t>
            </a:r>
            <a:r>
              <a:rPr lang="ru-RU" b="1" i="1" dirty="0" smtClean="0"/>
              <a:t>  потерялась»)</a:t>
            </a:r>
            <a:endParaRPr lang="ru-RU" dirty="0"/>
          </a:p>
        </p:txBody>
      </p:sp>
      <p:pic>
        <p:nvPicPr>
          <p:cNvPr id="20485" name="Picture 5" descr="C:\Users\Ильнар\Downloads\e7267ed335b14472070014439616a03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86" y="7072330"/>
            <a:ext cx="1872000" cy="18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536</Words>
  <Application>Microsoft Office PowerPoint</Application>
  <PresentationFormat>Экран (4:3)</PresentationFormat>
  <Paragraphs>96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Ляля</dc:creator>
  <cp:lastModifiedBy>Ильнар</cp:lastModifiedBy>
  <cp:revision>26</cp:revision>
  <dcterms:created xsi:type="dcterms:W3CDTF">2023-05-08T04:13:06Z</dcterms:created>
  <dcterms:modified xsi:type="dcterms:W3CDTF">2023-05-08T08:36:34Z</dcterms:modified>
</cp:coreProperties>
</file>